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6" r:id="rId3"/>
    <p:sldId id="267" r:id="rId4"/>
    <p:sldId id="258" r:id="rId5"/>
    <p:sldId id="269" r:id="rId6"/>
    <p:sldId id="259" r:id="rId7"/>
    <p:sldId id="271" r:id="rId8"/>
    <p:sldId id="283" r:id="rId9"/>
    <p:sldId id="260" r:id="rId10"/>
    <p:sldId id="261" r:id="rId11"/>
    <p:sldId id="281" r:id="rId12"/>
    <p:sldId id="282" r:id="rId13"/>
    <p:sldId id="284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655ACFC-00D3-43F2-943A-73C7128CE10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331DAC-A991-4011-A1F4-2511D0178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40768"/>
            <a:ext cx="83058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Дети в стихах А.Н. Некрасова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800" dirty="0"/>
          </a:p>
        </p:txBody>
      </p:sp>
      <p:pic>
        <p:nvPicPr>
          <p:cNvPr id="9218" name="Picture 2" descr="https://ds02.infourok.ru/uploads/ex/0ad2/00056201-895f61bf/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5292080" cy="4293096"/>
          </a:xfrm>
          <a:prstGeom prst="rect">
            <a:avLst/>
          </a:prstGeom>
          <a:noFill/>
        </p:spPr>
      </p:pic>
      <p:pic>
        <p:nvPicPr>
          <p:cNvPr id="9220" name="Picture 4" descr="https://cont.ws/uploads/pic/2019/5/1%20%28804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2048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l"/>
            <a:r>
              <a:rPr lang="ru-RU" dirty="0" smtClean="0"/>
              <a:t>« Плач детей»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76672"/>
            <a:ext cx="4680520" cy="638132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стихотворении «Плач детей» изображается тяжелая жизнь детей, они весь день работают:</a:t>
            </a:r>
          </a:p>
          <a:p>
            <a:endParaRPr lang="ru-RU" dirty="0" smtClean="0"/>
          </a:p>
          <a:p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«Целый день на фабриках колеса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Мы вертим-вертим-вертим!»</a:t>
            </a:r>
          </a:p>
          <a:p>
            <a:endParaRPr lang="ru-RU" dirty="0" smtClean="0"/>
          </a:p>
          <a:p>
            <a:r>
              <a:rPr lang="ru-RU" dirty="0" smtClean="0"/>
              <a:t>И так каждый день. Они лишенные отдыха и сна, часто голодные и надорвавшиеся от непосильных трудов, дети не имеют возможности даже дышать свежим воздухом:</a:t>
            </a:r>
          </a:p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Где уж нам, измученным в неволе,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Ликовать, резвиться и скакать!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Если б нас теперь пустили в поле,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Мы в траву попадали бы — спать.»</a:t>
            </a:r>
          </a:p>
          <a:p>
            <a:endParaRPr lang="ru-RU" dirty="0" smtClean="0"/>
          </a:p>
          <a:p>
            <a:r>
              <a:rPr lang="ru-RU" dirty="0" smtClean="0"/>
              <a:t>Даже дома у детей нет возможности порезвиться, поиграть:</a:t>
            </a:r>
          </a:p>
          <a:p>
            <a:endParaRPr lang="ru-RU" dirty="0" smtClean="0"/>
          </a:p>
          <a:p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«Нам домой скорей бы воротиться…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 зачем идем мы и туда?..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Сладко нам и дома не забыться: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Встретит нас забота и нужда!»</a:t>
            </a:r>
          </a:p>
          <a:p>
            <a:endParaRPr lang="ru-RU" dirty="0" smtClean="0"/>
          </a:p>
          <a:p>
            <a:r>
              <a:rPr lang="ru-RU" dirty="0" smtClean="0"/>
              <a:t>Родители тоже ничем не могут помочь детям, потому что сами работают с утра и до ночи. Даже этого не хватает.</a:t>
            </a:r>
          </a:p>
          <a:p>
            <a:endParaRPr lang="ru-RU" dirty="0" smtClean="0"/>
          </a:p>
          <a:p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«Там, припав усталой головою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 груди бледной матери своей,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Зарыдав над ней и над собою, </a:t>
            </a:r>
            <a:b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Разорвем на части сердце ей…»</a:t>
            </a:r>
          </a:p>
          <a:p>
            <a:endParaRPr lang="ru-RU" dirty="0" smtClean="0"/>
          </a:p>
          <a:p>
            <a:r>
              <a:rPr lang="ru-RU" dirty="0" smtClean="0"/>
              <a:t>Стихотворение "Плач детей" – это страстный голос в защиту маленьких тружеников, отданных голодом и нуждой в рабство. Поэт мечтал о том времени, когда труд станет для человека радостным и свободным.</a:t>
            </a:r>
          </a:p>
          <a:p>
            <a:endParaRPr lang="ru-RU" dirty="0"/>
          </a:p>
        </p:txBody>
      </p:sp>
      <p:pic>
        <p:nvPicPr>
          <p:cNvPr id="5121" name="Picture 1" descr="C:\Users\Admin\Desktop\img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http://ladoved.narod.ru/skazki2/32_schkolnik/schkolnik/schkolnik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10975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С</a:t>
            </a:r>
            <a:r>
              <a:rPr lang="ru-RU" sz="3600" dirty="0" smtClean="0"/>
              <a:t>тихи для детей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45920"/>
            <a:ext cx="4104456" cy="452628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В стихотворении </a:t>
            </a:r>
            <a:r>
              <a:rPr lang="ru-RU" sz="2900" dirty="0" smtClean="0"/>
              <a:t> « Дедушка </a:t>
            </a:r>
            <a:r>
              <a:rPr lang="ru-RU" sz="2900" dirty="0" err="1" smtClean="0"/>
              <a:t>Мазай</a:t>
            </a:r>
            <a:r>
              <a:rPr lang="ru-RU" sz="2900" dirty="0" smtClean="0"/>
              <a:t> и зайцы» привлекает </a:t>
            </a:r>
            <a:r>
              <a:rPr lang="ru-RU" sz="2900" dirty="0" smtClean="0"/>
              <a:t>обаятельный характер главного героя, живого, неравнодушного человека. История спасения зайцев тому пример. Дедушка не только спас, но и выпустил, подлечив и накормив самых слабых. </a:t>
            </a:r>
            <a:r>
              <a:rPr lang="ru-RU" sz="2900" dirty="0" err="1" smtClean="0"/>
              <a:t>Мазай</a:t>
            </a:r>
            <a:r>
              <a:rPr lang="ru-RU" sz="2900" dirty="0" smtClean="0"/>
              <a:t> возмущается бездумным, варварским отношением к зверью. У человека, считает он, должна быть совесть. Именно по совести, то есть, с жалостью, состраданием относится он ко всему живому.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проводил их всё тем же советом:</a:t>
            </a:r>
            <a:b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„Не попадайтесь зимой!“</a:t>
            </a:r>
            <a:b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их не бью ни весною, ни летом,</a:t>
            </a:r>
            <a:b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Шкура плохая, — линяет косой…»</a:t>
            </a:r>
            <a:endParaRPr lang="ru-RU" sz="3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5" name="Picture 1" descr="C:\Users\Admin\Desktop\дед 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514241" cy="5544616"/>
          </a:xfrm>
          <a:prstGeom prst="rect">
            <a:avLst/>
          </a:prstGeom>
          <a:noFill/>
        </p:spPr>
      </p:pic>
      <p:pic>
        <p:nvPicPr>
          <p:cNvPr id="1026" name="Picture 2" descr="C:\Users\Admin\Desktop\дед 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374694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365104"/>
            <a:ext cx="4680520" cy="2492896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Полно юмора, сменяющегося сатирическими интонациями в стихотворении «Генерал Топтыгин». Несколькими штрихами поэт рисует точные портреты-характеристики своих героев.  Особенно смешон и жалок станционный смотритель, стремящийся во что бы то ни стало услужить капризному «барину». Ирония поэта распространяется и на мнимого «генерала», не на мишку, конечно, а на того, кем он показался. Словами смотрителя он издевается над барами, которых по манере поведения можно спутать со зверьми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121" name="Picture 1" descr="C:\Users\Admin\Desktop\г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140953" cy="4221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20689"/>
            <a:ext cx="2592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«Сам смотритель на крыльцо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Выбегает бойко.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Видит, ноги в сапогах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 медвежья шуба,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 заметил впопыхах,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с железом губа,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 подумал: где ямщик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 коней гуляет?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Видит — барин материк,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«Генерал», — смекает.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Поспешил фуражку снять: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«Здравия желаю!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угодно приказать,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Водки или чаю?..»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Хочет барину помочь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Юркий старичишка;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Тут во всю медвежью мочь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Заревел наш мишка!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 смотритель отскочил: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«Господи помилуй!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Сорок лет я прослужил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Верой, правдой, силой;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Много видел на тракту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Генералов строгих,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Нет ребра, зубов во рту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 хватает многих,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 такого не видал,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Господи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Исусе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Небывалый генерал,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Видно, в новом вкусе!..»</a:t>
            </a:r>
            <a:endParaRPr lang="ru-RU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min\Desktop\1489214475_gt_n_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2160240" cy="1537696"/>
          </a:xfrm>
          <a:prstGeom prst="rect">
            <a:avLst/>
          </a:prstGeom>
          <a:noFill/>
        </p:spPr>
      </p:pic>
      <p:pic>
        <p:nvPicPr>
          <p:cNvPr id="1028" name="Picture 4" descr="https://mix-pix.ru/wp-content/uploads/2019/05/General-Toptyg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48680"/>
            <a:ext cx="2376264" cy="1728192"/>
          </a:xfrm>
          <a:prstGeom prst="rect">
            <a:avLst/>
          </a:prstGeom>
          <a:noFill/>
        </p:spPr>
      </p:pic>
      <p:pic>
        <p:nvPicPr>
          <p:cNvPr id="1029" name="Picture 5" descr="C:\Users\Admin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645024"/>
            <a:ext cx="1944216" cy="146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22413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Поэма </a:t>
            </a:r>
            <a:br>
              <a:rPr lang="ru-RU" sz="3200" dirty="0" smtClean="0"/>
            </a:br>
            <a:r>
              <a:rPr lang="ru-RU" sz="3200" dirty="0" smtClean="0"/>
              <a:t>« Мороз, Красный Нос»</a:t>
            </a:r>
            <a:endParaRPr lang="ru-RU" sz="3200" dirty="0"/>
          </a:p>
        </p:txBody>
      </p:sp>
      <p:pic>
        <p:nvPicPr>
          <p:cNvPr id="4" name="Picture 1" descr="C:\Users\Admin\Desktop\16330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52528" cy="2852936"/>
          </a:xfrm>
          <a:prstGeom prst="rect">
            <a:avLst/>
          </a:prstGeom>
          <a:noFill/>
        </p:spPr>
      </p:pic>
      <p:pic>
        <p:nvPicPr>
          <p:cNvPr id="5" name="Picture 3" descr="http://www.rud.exdat.com/pars_docs/tw_refs/817/816568/816568_html_m6ee3ece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70790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84784"/>
            <a:ext cx="449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«Мороз, Красный Нос» – поэма о героизме и силе женщины, проявленных в единстве с природой и в противостоянии ей. Произведение основано на глубоком, детальном знании крестьянского быта. В центре поэмы – женщина во всех ее ипостасях: «баба», «красивая и мощная славянка» и, наконец, «женщина русской земли».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996952"/>
            <a:ext cx="38884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Героиня – «величавая славянка», во внешнем облике которой воплотились народные представления о настоящей красавице: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«Есть женщины в русских селеньях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спокойною важностью лиц,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красивою силой в движеньях,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походкой, со взглядом цариц, –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Их разве слепой не заметит,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зрячий о них говорит: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«Пройдет – словно солнце осветит!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Посмотрит – рублем одарит!»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453335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Русская женщина у Некрасова обладает настоящим душевным богатством.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690864" cy="919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35283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произведениях Некрасова дети предстают безгрешными душами, вынужденными страдать и мучиться от несовершенства общества, от того «миропорядка», который установили взрослые. </a:t>
            </a:r>
          </a:p>
          <a:p>
            <a:r>
              <a:rPr lang="ru-RU" sz="1400" dirty="0" smtClean="0"/>
              <a:t>Но если их наблюдать в естественной обстановке -- это озорные, веселые, до поры не знающие сословных границ светлые души. И поэт откровенно любуется ими. Ему близок немудреный мир крестьянских детей. </a:t>
            </a:r>
          </a:p>
          <a:p>
            <a:r>
              <a:rPr lang="ru-RU" sz="1400" dirty="0" smtClean="0"/>
              <a:t>Некрасов чувствует свою вину за несчастья и бедственное положение бедных детей, он хотел бы изменить порядок вещей но пока не в силах это сделать; поэт с гневом отвергает тупую покорность, которая вырабатывается со временем в душах людей. С этим он никогда не примирится. Из своего «далека» Некрасов обращается к нам с мудрым напутствием: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005064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«Играйте же, дети! Растите на воле!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то вам и красное детство дано.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Чтоб вечно любить это скудное поле,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Чтоб вечно вам милым казалось оно.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Храните свое вековое наследство,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Любите свой хлеб трудовой --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 пусть обаянье поэзии детства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Проводит вас в недра землицы родной!»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02128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/>
              <a:t>Дети для Некрасова — счастливый народ!</a:t>
            </a:r>
          </a:p>
          <a:p>
            <a:pPr algn="ctr"/>
            <a:r>
              <a:rPr lang="ru-RU" sz="1600" smtClean="0"/>
              <a:t> Хоть они и лишены родительской ласки и нежности, и наблюдают с раннего возраста неустанный труд и вечные проблемы взрослых.</a:t>
            </a:r>
            <a:endParaRPr lang="ru-RU" sz="1600" dirty="0"/>
          </a:p>
        </p:txBody>
      </p:sp>
      <p:pic>
        <p:nvPicPr>
          <p:cNvPr id="1026" name="Picture 2" descr="http://www.museumpushkin.ru/assets/images/temp_exibitions/nekrasov_i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393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68760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Georgia" pitchFamily="18" charset="0"/>
                <a:cs typeface="MV Boli" pitchFamily="2" charset="0"/>
              </a:rPr>
              <a:t>Спасибо за внимание!</a:t>
            </a:r>
          </a:p>
        </p:txBody>
      </p:sp>
      <p:pic>
        <p:nvPicPr>
          <p:cNvPr id="1026" name="Picture 2" descr="C:\Users\Admin\Desktop\де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488159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</a:t>
            </a:r>
            <a:br>
              <a:rPr lang="ru-RU" dirty="0" smtClean="0"/>
            </a:br>
            <a:r>
              <a:rPr lang="ru-RU" dirty="0" smtClean="0"/>
              <a:t>                                Алексеевич </a:t>
            </a:r>
            <a:br>
              <a:rPr lang="ru-RU" dirty="0" smtClean="0"/>
            </a:br>
            <a:r>
              <a:rPr lang="ru-RU" dirty="0" smtClean="0"/>
              <a:t>                            Некрасов</a:t>
            </a:r>
            <a:br>
              <a:rPr lang="ru-RU" dirty="0" smtClean="0"/>
            </a:br>
            <a:r>
              <a:rPr lang="ru-RU" dirty="0" smtClean="0"/>
              <a:t>Годы жизни:</a:t>
            </a:r>
            <a:br>
              <a:rPr lang="ru-RU" dirty="0" smtClean="0"/>
            </a:br>
            <a:r>
              <a:rPr lang="ru-RU" dirty="0" smtClean="0"/>
              <a:t> 10.12.1821 г-</a:t>
            </a:r>
            <a:br>
              <a:rPr lang="ru-RU" dirty="0" smtClean="0"/>
            </a:br>
            <a:r>
              <a:rPr lang="ru-RU" dirty="0" smtClean="0"/>
              <a:t>                                08.01.1878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3617778" cy="21602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</p:txBody>
      </p:sp>
      <p:pic>
        <p:nvPicPr>
          <p:cNvPr id="4" name="Picture 1" descr="C:\Users\Admin\Desktop\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41040"/>
            <a:ext cx="4528120" cy="6264695"/>
          </a:xfrm>
          <a:prstGeom prst="rect">
            <a:avLst/>
          </a:prstGeom>
          <a:noFill/>
        </p:spPr>
      </p:pic>
      <p:pic>
        <p:nvPicPr>
          <p:cNvPr id="5" name="Picture 1" descr="C:\Users\Admin\Desktop\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5112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032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Николай  Алексеевич родился 10 декабря 1821 года в небольшом городке Немиров Винницкого уезда Подольской губернии. </a:t>
            </a:r>
          </a:p>
          <a:p>
            <a:r>
              <a:rPr lang="ru-RU" dirty="0" smtClean="0"/>
              <a:t>   Раннее детство Николая прошло в родовом имении отца — селе </a:t>
            </a:r>
            <a:r>
              <a:rPr lang="ru-RU" dirty="0" err="1" smtClean="0"/>
              <a:t>Грешнево</a:t>
            </a:r>
            <a:r>
              <a:rPr lang="ru-RU" dirty="0" smtClean="0"/>
              <a:t> Ярославской губернии . Там он и сдружился с крестьянскими детьми.  </a:t>
            </a:r>
          </a:p>
          <a:p>
            <a:r>
              <a:rPr lang="ru-RU" dirty="0" smtClean="0"/>
              <a:t>   Ему конечно же не разрешали с ними дружить. Но , улучшив любую удобную минутку, мальчик убегал через дыру в заборе с ребятами в лес, на речку. Так же пока дома не было его отца,  он зазывал своих друзей в сад, где они лакомились: грушами, яблоками, вишней, смородиной. Это общение с крестьянскими детьми и оказало влияние на его творчество.</a:t>
            </a:r>
          </a:p>
          <a:p>
            <a:r>
              <a:rPr lang="ru-RU" dirty="0" smtClean="0"/>
              <a:t>   Именно из </a:t>
            </a:r>
            <a:r>
              <a:rPr lang="ru-RU" dirty="0" err="1" smtClean="0"/>
              <a:t>Грешнева</a:t>
            </a:r>
            <a:r>
              <a:rPr lang="ru-RU" dirty="0" smtClean="0"/>
              <a:t> поэт вынес чуткость к чужому состраданию.</a:t>
            </a:r>
            <a:endParaRPr lang="ru-RU" dirty="0"/>
          </a:p>
        </p:txBody>
      </p:sp>
      <p:sp>
        <p:nvSpPr>
          <p:cNvPr id="22530" name="AutoShape 2" descr="https://www.yarregion.ru/depts/dcul/DocLib2/%D0%9D%D0%B5%D0%BA%D1%80.%20%D1%80.%20%D0%93%D1%80%D0%B5%D1%88%D0%BD%D0%B5%D0%B2%D0%BE,%20%D0%BC%D1%83%D0%B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Admin\Desktop\Некр. р. Грешнево, му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444272" cy="3068960"/>
          </a:xfrm>
          <a:prstGeom prst="rect">
            <a:avLst/>
          </a:prstGeom>
          <a:noFill/>
        </p:spPr>
      </p:pic>
      <p:pic>
        <p:nvPicPr>
          <p:cNvPr id="22532" name="Picture 4" descr="C:\Users\Admin\Desktop\0002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763193" cy="325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24744"/>
          </a:xfrm>
        </p:spPr>
        <p:txBody>
          <a:bodyPr/>
          <a:lstStyle/>
          <a:p>
            <a:pPr algn="ctr"/>
            <a:r>
              <a:rPr lang="ru-RU" dirty="0" smtClean="0"/>
              <a:t>Крестьянские дети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Тема детства проходит через все творчество Некрасова. Мир детства привлекает поэта. У Николая Алексеевича много стихов, посвященных деревенским детям. Дети в них смелые и сильные, мудрые и смышленые. Они просты и открыты. Дети для Некрасова — счастливый народ. Хоть они и лишены родительской ласки и нежности, и наблюдают с раннего </a:t>
            </a:r>
          </a:p>
          <a:p>
            <a:pPr>
              <a:buNone/>
            </a:pPr>
            <a:r>
              <a:rPr lang="ru-RU" dirty="0" smtClean="0"/>
              <a:t>    возраста неустанный труд.</a:t>
            </a:r>
            <a:endParaRPr lang="ru-RU" dirty="0"/>
          </a:p>
        </p:txBody>
      </p:sp>
      <p:sp>
        <p:nvSpPr>
          <p:cNvPr id="1026" name="AutoShape 2" descr="Николай Некр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dmin\Desktop\дет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0968"/>
            <a:ext cx="4572000" cy="3717032"/>
          </a:xfrm>
          <a:prstGeom prst="rect">
            <a:avLst/>
          </a:prstGeom>
          <a:noFill/>
        </p:spPr>
      </p:pic>
      <p:pic>
        <p:nvPicPr>
          <p:cNvPr id="1029" name="Picture 5" descr="C:\Users\Admin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10445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03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Стихи, посвященные </a:t>
            </a:r>
            <a:br>
              <a:rPr lang="ru-RU" dirty="0" smtClean="0"/>
            </a:br>
            <a:r>
              <a:rPr lang="ru-RU" dirty="0" smtClean="0"/>
              <a:t>крестьянским детям.</a:t>
            </a:r>
            <a:endParaRPr lang="ru-RU" dirty="0"/>
          </a:p>
        </p:txBody>
      </p:sp>
      <p:pic>
        <p:nvPicPr>
          <p:cNvPr id="23554" name="Picture 2" descr="C:\Users\Admin\Desktop\prezentacij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416824" cy="5373216"/>
          </a:xfrm>
          <a:prstGeom prst="rect">
            <a:avLst/>
          </a:prstGeom>
          <a:noFill/>
        </p:spPr>
      </p:pic>
      <p:pic>
        <p:nvPicPr>
          <p:cNvPr id="23555" name="Picture 3" descr="C:\Users\Admin\Desktop\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564904"/>
            <a:ext cx="2123728" cy="3600400"/>
          </a:xfrm>
          <a:prstGeom prst="rect">
            <a:avLst/>
          </a:prstGeom>
          <a:noFill/>
        </p:spPr>
      </p:pic>
      <p:pic>
        <p:nvPicPr>
          <p:cNvPr id="23557" name="Picture 5" descr="C:\Users\Admin\Desktop\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2911872" cy="194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«Крестьянские дети»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330824" cy="490344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300" dirty="0" smtClean="0"/>
              <a:t>Это произведение появилось на свет в 1861 г., в год отмены крепостного права. Возможно, не случайно, что Некрасов пишет в “год надежд” о детях — будущем России.</a:t>
            </a:r>
          </a:p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Играйте же, дети, растите на воле, </a:t>
            </a:r>
            <a:br>
              <a:rPr lang="ru-RU" sz="4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то вам и красное детство дано.»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300" dirty="0" smtClean="0"/>
              <a:t>Перед нами предстают сцены из обыкновенной деревенской жизни. Дети изображены в играх, забавах, в повседневных житейских заботах и делах. Автор изображает их  быт, условия в которых росли крестьянские дети. Они все время в движении, то они тут, то уже там. Но им неведом мир наук. Описывая ранние заботы крестьянских детей, он подмечает какой был тяжелым их  труд.</a:t>
            </a:r>
          </a:p>
          <a:p>
            <a:endParaRPr lang="ru-RU" dirty="0"/>
          </a:p>
        </p:txBody>
      </p:sp>
      <p:pic>
        <p:nvPicPr>
          <p:cNvPr id="151554" name="Picture 2" descr="C:\Users\Admin\Desktop\де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60440" cy="526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3536"/>
            <a:ext cx="8075240" cy="7271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Отрывок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«О милые плуты! Кто часто их видел,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Тот, верю я, любит крестьянских детей;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 если бы даже ты их ненавидел,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Читатель, как «низкого рода людей»,—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все-таки должен сознаться открыто,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часто завидую им:</a:t>
            </a: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их жизни так много поэзии слито,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дай Бог балованным деткам твоим.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Счастливый народ! Ни науки, ни неги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ведают в детстве они.</a:t>
            </a: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делывал с ними грибные набеги: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Раскапывал листья, обшаривал пни,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Старался приметить грибное местечко,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утром не мог ни за что отыскать.</a:t>
            </a: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«Взгляни-ка,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Савося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какое колечко!»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Мы оба нагнулись, да разом и хвать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Змею! Я подпрыгнул: ужалила больно!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Савося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хохочет: «Попался спроста!»</a:t>
            </a: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Зато мы потом их губили довольно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клали рядком на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перилы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моста.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Должно быть, за подвиги славы мы ждали.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нас же дорога большая была: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Рабочего звания люди сновали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ней без числа.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4578" name="Picture 2" descr="C:\Users\Admin\Desktop\img_user_file_5afd286a455b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4980045" cy="3356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3429000"/>
            <a:ext cx="29523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Копатель канав вологжанин,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Лудильщик, портной, шерстобит,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то в монастырь горожанин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 праздник молиться катит.</a:t>
            </a: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 наши густые старинные вязы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отдых тянуло усталых людей.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Ребята обступят: начнутся рассказы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 Киев, про турку, про чудных зверей.</a:t>
            </a: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Иной подгуляет, так только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держися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—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Начнет с Волочка, до Казани дойдет’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Чухну передразнит, мордву, черемиса,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сказкой потешит, и притчу ввернет:</a:t>
            </a:r>
          </a:p>
          <a:p>
            <a:endParaRPr lang="ru-RU" sz="1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3429000"/>
            <a:ext cx="2483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«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Прощайте, ребята! Старайтесь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найпаче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Господа Бога во всем потрафлять: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нас был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Вавило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жил всех побогаче,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 вздумал однажды на Бога роптать,—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тех пор захудал, разорился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Вавило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Нет меду со пчел, урожаю с земли,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только в одном ему </a:t>
            </a:r>
            <a:r>
              <a:rPr lang="ru-RU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счастие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было,</a:t>
            </a:r>
            <a:b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волосы из носу шибко росли…»</a:t>
            </a:r>
            <a:endParaRPr lang="ru-RU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Стихотворение </a:t>
            </a:r>
            <a:br>
              <a:rPr lang="ru-RU" sz="4000" dirty="0" smtClean="0"/>
            </a:br>
            <a:r>
              <a:rPr lang="ru-RU" sz="4000" dirty="0" smtClean="0"/>
              <a:t>« Мужичок с ноготок»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412776"/>
            <a:ext cx="4258816" cy="532859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«Однажды, в студеную зимнюю пору,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 из лесу вышел; был сильный мороз.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Гляжу, поднимается медленно в гору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Лошадка, везущая хворосту воз.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И, шествуя важно, в спокойствии чинном,</a:t>
            </a:r>
            <a:b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Лошадку ведет под уздцы мужичок…»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8" name="Picture 4" descr="https://ds02.infourok.ru/uploads/ex/0ad2/00056201-895f61bf/3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85592"/>
            <a:ext cx="4644007" cy="3672408"/>
          </a:xfrm>
          <a:prstGeom prst="rect">
            <a:avLst/>
          </a:prstGeom>
          <a:noFill/>
        </p:spPr>
      </p:pic>
      <p:pic>
        <p:nvPicPr>
          <p:cNvPr id="1029" name="Picture 5" descr="C:\Users\Admin\Desktop\муж с 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3109982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5517232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Труд – это сила, которая превращает любого человека в настоящего мужчину. Крестьянским детям было очень тяжело жить, но они справлялись со всеми сложностями. 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996952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Здесь Н.А. Некрасов описывает сельскую жизнь многодетной бедной семьи, в которой только один кормилец, он много работает, чтобы обеспечить свой дом самым необходимым – теплом. Это шестилетний мальчик. Он показан настоящим мужчиной, который знает, что делать, и свою работу он выполняет неторопливо и уверенно. Жизнь бедных крестьянских детей заставляла их рано взрослеть, иначе было нельзя.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произведениях Н.А. Некрасова дети тянутся к знаниям</a:t>
            </a:r>
            <a:endParaRPr lang="ru-RU" sz="3200" dirty="0"/>
          </a:p>
        </p:txBody>
      </p:sp>
      <p:pic>
        <p:nvPicPr>
          <p:cNvPr id="152580" name="Picture 4" descr="C:\Users\Admin\Desktop\ш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676" y="1484784"/>
            <a:ext cx="3481780" cy="504056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618856" cy="5023440"/>
          </a:xfrm>
        </p:spPr>
        <p:txBody>
          <a:bodyPr>
            <a:normAutofit fontScale="25000" lnSpcReduction="20000"/>
          </a:bodyPr>
          <a:lstStyle/>
          <a:p>
            <a:r>
              <a:rPr lang="ru-RU" sz="5200" dirty="0" smtClean="0"/>
              <a:t>     В  произведении « Школьник»  речь идет о  крестьянском мальчике, который отправляется пешком в город учиться. Доброжелательный рассказчик приглашает его к себе в попутчики и пророчит ему славное будущее. Мальчик из бедной семьи.</a:t>
            </a:r>
          </a:p>
          <a:p>
            <a:r>
              <a:rPr lang="ru-RU" sz="5200" dirty="0" smtClean="0"/>
              <a:t>      Но тяжелое материальное положение не в силах истребить в русском народе тягу к знаниям. Рассказчик оптимистически полагает, что «не без добрых душ на свете» и мальчику помогут выйти в люди.   </a:t>
            </a:r>
            <a:br>
              <a:rPr lang="ru-RU" sz="5200" dirty="0" smtClean="0"/>
            </a:br>
            <a:r>
              <a:rPr lang="ru-RU" sz="5200" dirty="0" smtClean="0"/>
              <a:t>     Занятым тяжелым, изнурительным трудом крестьянам не до науки, в которой многие из них видят лишь пустую трату времени и сил.</a:t>
            </a:r>
          </a:p>
          <a:p>
            <a:pPr>
              <a:buNone/>
            </a:pPr>
            <a:r>
              <a:rPr lang="ru-RU" sz="5200" dirty="0" smtClean="0"/>
              <a:t>           Однако есть и исключения: с радостью Некрасов обращается к мальчику, идущему на учебу в школу, зная, что ради этого "батька на сынишку издержал последний грош": </a:t>
            </a:r>
          </a:p>
          <a:p>
            <a:r>
              <a:rPr lang="ru-RU" sz="5200" dirty="0" smtClean="0"/>
              <a:t> </a:t>
            </a:r>
            <a:br>
              <a:rPr lang="ru-RU" sz="5200" dirty="0" smtClean="0"/>
            </a:br>
            <a:r>
              <a:rPr lang="ru-RU" sz="5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Ноги босы, грязно тело </a:t>
            </a:r>
            <a:b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едва прикрыта грудь... </a:t>
            </a:r>
            <a:b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стыдится! Что за дело? </a:t>
            </a:r>
            <a:b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Это многих славных путь. 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Скоро сам узнаешь в школе,  </a:t>
            </a:r>
            <a:b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архангельский мужик  </a:t>
            </a:r>
            <a:b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По своей и Божьей воле  </a:t>
            </a:r>
            <a:b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Стал разумен и велик.»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333</TotalTime>
  <Words>670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                                                      Дети в стихах А.Н. Некрасова   </vt:lpstr>
      <vt:lpstr>Николай                                  Алексеевич                              Некрасов Годы жизни:  10.12.1821 г-                                 08.01.1878 г.</vt:lpstr>
      <vt:lpstr>Слайд 3</vt:lpstr>
      <vt:lpstr>Крестьянские дети</vt:lpstr>
      <vt:lpstr>Стихи, посвященные  крестьянским детям.</vt:lpstr>
      <vt:lpstr>«Крестьянские дети»</vt:lpstr>
      <vt:lpstr>Отрывок</vt:lpstr>
      <vt:lpstr>    Стихотворение  « Мужичок с ноготок»</vt:lpstr>
      <vt:lpstr>В произведениях Н.А. Некрасова дети тянутся к знаниям</vt:lpstr>
      <vt:lpstr>« Плач детей»</vt:lpstr>
      <vt:lpstr>Стихи для детей</vt:lpstr>
      <vt:lpstr>стих</vt:lpstr>
      <vt:lpstr>Поэма  « Мороз, Красный Нос»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2021-12-08T16:35:44Z</dcterms:created>
  <dcterms:modified xsi:type="dcterms:W3CDTF">2021-12-09T14:36:35Z</dcterms:modified>
</cp:coreProperties>
</file>