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8" r:id="rId11"/>
    <p:sldId id="265" r:id="rId12"/>
    <p:sldId id="269" r:id="rId13"/>
    <p:sldId id="271" r:id="rId14"/>
    <p:sldId id="274" r:id="rId15"/>
    <p:sldId id="27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5" autoAdjust="0"/>
  </p:normalViewPr>
  <p:slideViewPr>
    <p:cSldViewPr>
      <p:cViewPr varScale="1">
        <p:scale>
          <a:sx n="74" d="100"/>
          <a:sy n="74" d="100"/>
        </p:scale>
        <p:origin x="6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9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9EA68-255D-4921-BB73-3D9DE9CB448A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F8854-BE91-47D6-99E8-3D18474210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2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F8854-BE91-47D6-99E8-3D18474210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7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4E60D-EAF5-4F23-B254-208C12B54DCC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26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7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2"/>
            <a:ext cx="9143999" cy="68401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02.04.2018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12968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ГТО в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нашей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школе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3970784" cy="2304256"/>
          </a:xfrm>
        </p:spPr>
        <p:txBody>
          <a:bodyPr>
            <a:normAutofit/>
          </a:bodyPr>
          <a:lstStyle/>
          <a:p>
            <a:pPr algn="l" fontAlgn="t">
              <a:spcAft>
                <a:spcPts val="750"/>
              </a:spcAft>
            </a:pP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>Указ Президента Российской Федерации </a:t>
            </a:r>
            <a:r>
              <a:rPr lang="ru-RU" sz="1800" dirty="0" smtClean="0">
                <a:solidFill>
                  <a:srgbClr val="FF0000"/>
                </a:solidFill>
                <a:ea typeface="Calibri"/>
                <a:cs typeface="Times New Roman"/>
              </a:rPr>
              <a:t>«О Всероссийском физкультурно-спортивном комплексе «Готов к труду и обороне» (ГТО)» </a:t>
            </a:r>
            <a:br>
              <a:rPr lang="ru-RU" sz="1800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FF0000"/>
                </a:solidFill>
                <a:ea typeface="Calibri"/>
                <a:cs typeface="Times New Roman"/>
              </a:rPr>
              <a:t>от 04.03.2014 года</a:t>
            </a: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002060"/>
                </a:solidFill>
                <a:ea typeface="Calibri"/>
                <a:cs typeface="Times New Roman"/>
              </a:rPr>
              <a:t>  </a:t>
            </a:r>
            <a:r>
              <a:rPr lang="ru-RU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8" t="13179" r="34407" b="7250"/>
          <a:stretch/>
        </p:blipFill>
        <p:spPr bwMode="auto">
          <a:xfrm>
            <a:off x="4788024" y="260648"/>
            <a:ext cx="3963861" cy="6264696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://www.uomur.org/uploads/posts/2014-03/1395723715_123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032448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2016 году в п. Некрасовское была создана площадка для принятия норм ГТО у выпускников школ, для всех остальных желающих была создана площадка 16 мая на базе </a:t>
            </a:r>
            <a:r>
              <a:rPr lang="ru-RU" dirty="0" err="1"/>
              <a:t>сош</a:t>
            </a:r>
            <a:r>
              <a:rPr lang="ru-RU" dirty="0"/>
              <a:t> им. К. Маркса п. Красный Профинтерн. Количество учеников, выполнивших эти нормы ГТО в этом году увеличилось по сравнению с прошлым</a:t>
            </a:r>
          </a:p>
        </p:txBody>
      </p:sp>
    </p:spTree>
    <p:extLst>
      <p:ext uri="{BB962C8B-B14F-4D97-AF65-F5344CB8AC3E}">
        <p14:creationId xmlns:p14="http://schemas.microsoft.com/office/powerpoint/2010/main" val="334435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 выполнивших </a:t>
            </a:r>
            <a:r>
              <a:rPr lang="ru-RU" dirty="0"/>
              <a:t>нормы ГТО от общего количества учащихся.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7859216" cy="3993307"/>
          </a:xfrm>
        </p:spPr>
        <p:txBody>
          <a:bodyPr/>
          <a:lstStyle/>
          <a:p>
            <a:pPr lvl="2"/>
            <a:r>
              <a:rPr lang="ru-RU" sz="2800" dirty="0"/>
              <a:t>В </a:t>
            </a:r>
            <a:r>
              <a:rPr lang="ru-RU" sz="2800" dirty="0" smtClean="0"/>
              <a:t>2014— 2015 </a:t>
            </a:r>
            <a:r>
              <a:rPr lang="ru-RU" sz="2800" dirty="0"/>
              <a:t>учеб году - 30 % </a:t>
            </a:r>
            <a:endParaRPr lang="ru-RU" sz="2800" dirty="0" smtClean="0"/>
          </a:p>
          <a:p>
            <a:pPr lvl="2"/>
            <a:r>
              <a:rPr lang="ru-RU" sz="2800" dirty="0" smtClean="0"/>
              <a:t>В 2015— 2016 </a:t>
            </a:r>
            <a:r>
              <a:rPr lang="ru-RU" sz="2800" dirty="0"/>
              <a:t>учеб году - 32 </a:t>
            </a:r>
            <a:r>
              <a:rPr lang="ru-RU" sz="2800" dirty="0" smtClean="0"/>
              <a:t>%</a:t>
            </a:r>
            <a:endParaRPr lang="ru-RU" sz="2800" dirty="0"/>
          </a:p>
          <a:p>
            <a:pPr lvl="2"/>
            <a:r>
              <a:rPr lang="ru-RU" sz="2800" dirty="0"/>
              <a:t>В </a:t>
            </a:r>
            <a:r>
              <a:rPr lang="ru-RU" sz="2800" dirty="0" smtClean="0"/>
              <a:t>2016— 2017 </a:t>
            </a:r>
            <a:r>
              <a:rPr lang="ru-RU" sz="2800" dirty="0"/>
              <a:t>учеб году </a:t>
            </a:r>
            <a:r>
              <a:rPr lang="ru-RU" sz="2800" dirty="0" smtClean="0"/>
              <a:t>– 35%</a:t>
            </a:r>
            <a:endParaRPr lang="ru-RU" sz="2800" dirty="0"/>
          </a:p>
          <a:p>
            <a:pPr lvl="2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06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ru-RU" dirty="0" smtClean="0">
                <a:solidFill>
                  <a:srgbClr val="40404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Широкий общественный резонанс вызвало предложение Владимира Путина о том, чтобы результаты сдачи </a:t>
            </a:r>
            <a:r>
              <a:rPr lang="ru-RU" smtClean="0">
                <a:solidFill>
                  <a:srgbClr val="40404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норм ГТО будут </a:t>
            </a:r>
            <a:r>
              <a:rPr lang="ru-RU" dirty="0" smtClean="0">
                <a:solidFill>
                  <a:srgbClr val="40404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учитываться при поступлении школьников в вузы.</a:t>
            </a:r>
            <a:endParaRPr lang="ru-RU" dirty="0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dirty="0" smtClean="0">
              <a:ea typeface="Calibri" pitchFamily="34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58162" cy="114300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1E1E1E"/>
                </a:solidFill>
                <a:latin typeface="Times New Roman"/>
                <a:ea typeface="Batang"/>
              </a:rPr>
              <a:t/>
            </a:r>
            <a:br>
              <a:rPr lang="ru-RU" sz="3600" dirty="0" smtClean="0">
                <a:solidFill>
                  <a:srgbClr val="1E1E1E"/>
                </a:solidFill>
                <a:latin typeface="Times New Roman"/>
                <a:ea typeface="Batang"/>
              </a:rPr>
            </a:br>
            <a:r>
              <a:rPr lang="ru-RU" sz="3600" dirty="0" smtClean="0">
                <a:solidFill>
                  <a:srgbClr val="1E1E1E"/>
                </a:solidFill>
                <a:latin typeface="Times New Roman"/>
                <a:ea typeface="Batang"/>
              </a:rPr>
              <a:t/>
            </a:r>
            <a:br>
              <a:rPr lang="ru-RU" sz="3600" dirty="0" smtClean="0">
                <a:solidFill>
                  <a:srgbClr val="1E1E1E"/>
                </a:solidFill>
                <a:latin typeface="Times New Roman"/>
                <a:ea typeface="Batang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/>
                <a:ea typeface="Batang"/>
              </a:rPr>
              <a:t>ЕГЭ плюс ГТО?</a:t>
            </a:r>
            <a:r>
              <a:rPr lang="ru-RU" sz="2200" dirty="0" smtClean="0">
                <a:latin typeface="Times New Roman"/>
                <a:ea typeface="Times New Roman"/>
              </a:rPr>
              <a:t/>
            </a:r>
            <a:br>
              <a:rPr lang="ru-RU" sz="2200" dirty="0" smtClean="0">
                <a:latin typeface="Times New Roman"/>
                <a:ea typeface="Times New Roman"/>
              </a:rPr>
            </a:b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20120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146" y="0"/>
            <a:ext cx="2545854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9" y="3998713"/>
            <a:ext cx="5084057" cy="2859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" b="22999"/>
          <a:stretch/>
        </p:blipFill>
        <p:spPr>
          <a:xfrm>
            <a:off x="323528" y="0"/>
            <a:ext cx="2797143" cy="3874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33" t="8393" r="-2406" b="20600"/>
          <a:stretch/>
        </p:blipFill>
        <p:spPr>
          <a:xfrm>
            <a:off x="3147567" y="-183765"/>
            <a:ext cx="3450579" cy="41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«НОРМЫ ГТО-НОРМЫ ЖИЗНИ»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760"/>
            <a:ext cx="7011008" cy="420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063566"/>
            <a:ext cx="5534356" cy="14185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Готов к труду и обороне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» </a:t>
            </a:r>
            <a:endParaRPr lang="ru-RU" sz="28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 </a:t>
            </a:r>
            <a:r>
              <a:rPr lang="ru-RU" sz="2200" dirty="0">
                <a:solidFill>
                  <a:srgbClr val="002060"/>
                </a:solidFill>
              </a:rPr>
              <a:t>программа физкультурной </a:t>
            </a:r>
            <a:r>
              <a:rPr lang="ru-RU" sz="2200" dirty="0" smtClean="0">
                <a:solidFill>
                  <a:srgbClr val="002060"/>
                </a:solidFill>
              </a:rPr>
              <a:t>подготовки с </a:t>
            </a:r>
            <a:r>
              <a:rPr lang="ru-RU" sz="2200" dirty="0">
                <a:solidFill>
                  <a:srgbClr val="002060"/>
                </a:solidFill>
              </a:rPr>
              <a:t>1931 года по 1991 </a:t>
            </a:r>
            <a:r>
              <a:rPr lang="ru-RU" sz="2200" dirty="0" smtClean="0">
                <a:solidFill>
                  <a:srgbClr val="002060"/>
                </a:solidFill>
              </a:rPr>
              <a:t>год  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-5235"/>
            <a:ext cx="428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ГТО?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188640"/>
            <a:ext cx="2801559" cy="3168352"/>
          </a:xfrm>
          <a:prstGeom prst="rect">
            <a:avLst/>
          </a:prstGeom>
          <a:noFill/>
        </p:spPr>
      </p:pic>
      <p:pic>
        <p:nvPicPr>
          <p:cNvPr id="5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10" y="2996952"/>
            <a:ext cx="4000500" cy="2448272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409747" y="3717032"/>
            <a:ext cx="4752528" cy="1728192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FFFF00"/>
                </a:solidFill>
              </a:rPr>
              <a:t>Простота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FF00"/>
                </a:solidFill>
              </a:rPr>
              <a:t> Общедоступность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FFFF00"/>
                </a:solidFill>
              </a:rPr>
              <a:t> Укрепление здоровья  </a:t>
            </a:r>
            <a:r>
              <a:rPr lang="ru-RU" b="1" dirty="0" smtClean="0">
                <a:solidFill>
                  <a:srgbClr val="002060"/>
                </a:solidFill>
              </a:rPr>
              <a:t>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89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</a:t>
            </a:r>
            <a:r>
              <a:rPr lang="ru-RU" b="1" dirty="0" smtClean="0">
                <a:solidFill>
                  <a:srgbClr val="FF0000"/>
                </a:solidFill>
              </a:rPr>
              <a:t>ля чего возрождают комплекс ГТО в нашей стране?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Здоровый </a:t>
            </a:r>
            <a:r>
              <a:rPr lang="ru-RU" b="1" dirty="0">
                <a:solidFill>
                  <a:srgbClr val="002060"/>
                </a:solidFill>
              </a:rPr>
              <a:t>образ </a:t>
            </a:r>
            <a:r>
              <a:rPr lang="ru-RU" b="1" dirty="0" smtClean="0">
                <a:solidFill>
                  <a:srgbClr val="002060"/>
                </a:solidFill>
              </a:rPr>
              <a:t>жизни, </a:t>
            </a:r>
            <a:r>
              <a:rPr lang="ru-RU" b="1" dirty="0">
                <a:solidFill>
                  <a:srgbClr val="002060"/>
                </a:solidFill>
              </a:rPr>
              <a:t>готовность к защите своей </a:t>
            </a:r>
            <a:r>
              <a:rPr lang="ru-RU" b="1" dirty="0" smtClean="0">
                <a:solidFill>
                  <a:srgbClr val="002060"/>
                </a:solidFill>
              </a:rPr>
              <a:t>страны, увеличение продолжительности жизни населения </a:t>
            </a:r>
          </a:p>
        </p:txBody>
      </p:sp>
      <p:pic>
        <p:nvPicPr>
          <p:cNvPr id="4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3068960"/>
            <a:ext cx="3546648" cy="2520280"/>
          </a:xfrm>
          <a:prstGeom prst="rect">
            <a:avLst/>
          </a:prstGeom>
          <a:noFill/>
        </p:spPr>
      </p:pic>
      <p:pic>
        <p:nvPicPr>
          <p:cNvPr id="7" name="Рисунок 6" descr="http://www.presslife.ru/media/5515105809d1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81642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2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99958"/>
            <a:ext cx="8050213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</a:rPr>
              <a:t>Результаты  сдачи ГТО в нашей школе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133" y="980405"/>
            <a:ext cx="4679950" cy="4968875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1800" b="1" dirty="0">
                <a:solidFill>
                  <a:schemeClr val="hlink"/>
                </a:solidFill>
                <a:latin typeface="Arial Black" pitchFamily="34" charset="0"/>
              </a:rPr>
              <a:t>Осенью 2011 года стартовал проект по возрождению в Ярославской области движения по сдаче норм физкультурного – спортивного  комплекса «Готов к труду и обороне». </a:t>
            </a:r>
          </a:p>
          <a:p>
            <a:pPr algn="ctr">
              <a:buFont typeface="Wingdings" pitchFamily="2" charset="2"/>
              <a:buNone/>
            </a:pPr>
            <a:endParaRPr lang="ru-RU" altLang="ru-RU" sz="1800" b="1" dirty="0">
              <a:solidFill>
                <a:schemeClr val="hlink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0000CC"/>
                </a:solidFill>
                <a:latin typeface="Arial Black" pitchFamily="34" charset="0"/>
              </a:rPr>
              <a:t>В нашей школе на серебряные и золотые значки «ГТО» от общего количества сдающих составили:</a:t>
            </a:r>
          </a:p>
          <a:p>
            <a:pPr algn="ctr">
              <a:buFont typeface="Wingdings" pitchFamily="2" charset="2"/>
              <a:buNone/>
            </a:pPr>
            <a:endParaRPr lang="ru-RU" altLang="ru-RU" sz="1800" b="1" dirty="0">
              <a:solidFill>
                <a:srgbClr val="0000CC"/>
              </a:solidFill>
              <a:latin typeface="Arial Black" pitchFamily="34" charset="0"/>
            </a:endParaRPr>
          </a:p>
          <a:p>
            <a:pPr algn="ctr">
              <a:buClr>
                <a:srgbClr val="0000CC"/>
              </a:buClr>
              <a:buSzPct val="120000"/>
              <a:buFont typeface="Wingdings" pitchFamily="2" charset="2"/>
              <a:buChar char="ü"/>
            </a:pPr>
            <a:r>
              <a:rPr lang="ru-RU" altLang="ru-RU" sz="1800" b="1" dirty="0">
                <a:solidFill>
                  <a:srgbClr val="CC00CC"/>
                </a:solidFill>
                <a:latin typeface="Arial Black" pitchFamily="34" charset="0"/>
              </a:rPr>
              <a:t>первый год проекта  - 12,1%</a:t>
            </a:r>
          </a:p>
          <a:p>
            <a:pPr algn="ctr">
              <a:buClr>
                <a:srgbClr val="0000CC"/>
              </a:buClr>
              <a:buSzPct val="120000"/>
              <a:buFont typeface="Wingdings" pitchFamily="2" charset="2"/>
              <a:buChar char="ü"/>
            </a:pPr>
            <a:r>
              <a:rPr lang="ru-RU" altLang="ru-RU" sz="1800" b="1" dirty="0">
                <a:solidFill>
                  <a:srgbClr val="CC00CC"/>
                </a:solidFill>
                <a:latin typeface="Arial Black" pitchFamily="34" charset="0"/>
              </a:rPr>
              <a:t>второй год проекта – 17,5</a:t>
            </a:r>
            <a:r>
              <a:rPr lang="ru-RU" altLang="ru-RU" sz="1800" b="1" dirty="0" smtClean="0">
                <a:solidFill>
                  <a:srgbClr val="CC00CC"/>
                </a:solidFill>
                <a:latin typeface="Arial Black" pitchFamily="34" charset="0"/>
              </a:rPr>
              <a:t>%</a:t>
            </a:r>
          </a:p>
          <a:p>
            <a:pPr algn="ctr">
              <a:buClr>
                <a:srgbClr val="0000CC"/>
              </a:buClr>
              <a:buSzPct val="120000"/>
              <a:buFont typeface="Wingdings" pitchFamily="2" charset="2"/>
              <a:buChar char="ü"/>
            </a:pPr>
            <a:r>
              <a:rPr lang="ru-RU" altLang="ru-RU" sz="1800" b="1" dirty="0">
                <a:solidFill>
                  <a:srgbClr val="CC00CC"/>
                </a:solidFill>
                <a:latin typeface="Arial Black" pitchFamily="34" charset="0"/>
              </a:rPr>
              <a:t>т</a:t>
            </a:r>
            <a:r>
              <a:rPr lang="ru-RU" altLang="ru-RU" sz="1800" b="1" dirty="0" smtClean="0">
                <a:solidFill>
                  <a:srgbClr val="CC00CC"/>
                </a:solidFill>
                <a:latin typeface="Arial Black" pitchFamily="34" charset="0"/>
              </a:rPr>
              <a:t>ретий год проекта – 21%</a:t>
            </a:r>
            <a:endParaRPr lang="ru-RU" altLang="ru-RU" sz="1800" b="1" dirty="0">
              <a:solidFill>
                <a:srgbClr val="CC00CC"/>
              </a:solidFill>
              <a:latin typeface="Arial Black" pitchFamily="34" charset="0"/>
            </a:endParaRPr>
          </a:p>
          <a:p>
            <a:pPr>
              <a:buClr>
                <a:srgbClr val="0000CC"/>
              </a:buClr>
              <a:buFontTx/>
              <a:buNone/>
            </a:pPr>
            <a:endParaRPr lang="ru-RU" altLang="ru-RU" sz="1800" b="1" dirty="0">
              <a:solidFill>
                <a:srgbClr val="CC00CC"/>
              </a:solidFill>
              <a:latin typeface="Arial Black" pitchFamily="34" charset="0"/>
            </a:endParaRPr>
          </a:p>
          <a:p>
            <a:pPr>
              <a:buClr>
                <a:srgbClr val="0000CC"/>
              </a:buClr>
              <a:buFontTx/>
              <a:buNone/>
            </a:pPr>
            <a:r>
              <a:rPr lang="ru-RU" altLang="ru-RU" sz="1800" b="1" dirty="0">
                <a:solidFill>
                  <a:srgbClr val="0000CC"/>
                </a:solidFill>
                <a:latin typeface="Arial Black" pitchFamily="34" charset="0"/>
              </a:rPr>
              <a:t>Все ученики получили удостоверение и значки.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endParaRPr lang="ru-RU" altLang="ru-RU" sz="2400" dirty="0"/>
          </a:p>
        </p:txBody>
      </p:sp>
      <p:pic>
        <p:nvPicPr>
          <p:cNvPr id="37897" name="Picture 9" descr="img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080666"/>
            <a:ext cx="3313112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9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45" name="Picture 45" descr="3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268413"/>
            <a:ext cx="4608512" cy="6094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93125" cy="1143000"/>
          </a:xfrm>
        </p:spPr>
        <p:txBody>
          <a:bodyPr/>
          <a:lstStyle/>
          <a:p>
            <a:pPr algn="ctr"/>
            <a:r>
              <a:rPr lang="ru-RU" altLang="ru-RU" sz="3700" b="1"/>
              <a:t> </a:t>
            </a:r>
            <a:r>
              <a:rPr lang="ru-RU" altLang="ru-RU" sz="3200" b="1">
                <a:solidFill>
                  <a:srgbClr val="0000FF"/>
                </a:solidFill>
              </a:rPr>
              <a:t>Использование современных образовательных технологий</a:t>
            </a:r>
          </a:p>
        </p:txBody>
      </p:sp>
      <p:sp>
        <p:nvSpPr>
          <p:cNvPr id="25636" name="Rectangle 3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4932363" cy="46704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2000" b="1" dirty="0"/>
              <a:t>		 </a:t>
            </a:r>
            <a:r>
              <a:rPr lang="ru-RU" altLang="ru-RU" sz="2000" b="1" dirty="0">
                <a:solidFill>
                  <a:srgbClr val="006600"/>
                </a:solidFill>
              </a:rPr>
              <a:t>Заняли </a:t>
            </a:r>
            <a:r>
              <a:rPr lang="ru-RU" altLang="ru-RU" sz="2000" b="1" dirty="0">
                <a:solidFill>
                  <a:srgbClr val="06BA0F"/>
                </a:solidFill>
              </a:rPr>
              <a:t> </a:t>
            </a:r>
            <a:r>
              <a:rPr lang="en-US" altLang="ru-RU" sz="2000" b="1" dirty="0">
                <a:solidFill>
                  <a:schemeClr val="accent2"/>
                </a:solidFill>
              </a:rPr>
              <a:t>II </a:t>
            </a:r>
            <a:r>
              <a:rPr lang="ru-RU" altLang="ru-RU" sz="2000" b="1" dirty="0">
                <a:solidFill>
                  <a:schemeClr val="accent2"/>
                </a:solidFill>
              </a:rPr>
              <a:t>место</a:t>
            </a:r>
            <a:r>
              <a:rPr lang="ru-RU" altLang="ru-RU" sz="2000" b="1" dirty="0">
                <a:solidFill>
                  <a:srgbClr val="06BA0F"/>
                </a:solidFill>
              </a:rPr>
              <a:t>   </a:t>
            </a:r>
            <a:r>
              <a:rPr lang="ru-RU" altLang="ru-RU" sz="2000" b="1" dirty="0">
                <a:solidFill>
                  <a:srgbClr val="006600"/>
                </a:solidFill>
              </a:rPr>
              <a:t>в номинации «Подготовка и сдача норм ГТО в образовательном учреждении» </a:t>
            </a:r>
            <a:r>
              <a:rPr lang="ru-RU" altLang="ru-RU" sz="2000" b="1" dirty="0">
                <a:solidFill>
                  <a:srgbClr val="CC00CC"/>
                </a:solidFill>
              </a:rPr>
              <a:t>областного открытого интернет - конкурса</a:t>
            </a:r>
            <a:r>
              <a:rPr lang="ru-RU" altLang="ru-RU" sz="2000" b="1" dirty="0">
                <a:solidFill>
                  <a:srgbClr val="006600"/>
                </a:solidFill>
              </a:rPr>
              <a:t> на лучшее информационное освещение по организации и </a:t>
            </a:r>
            <a:r>
              <a:rPr lang="ru-RU" altLang="ru-RU" sz="2000" b="1" dirty="0">
                <a:solidFill>
                  <a:srgbClr val="FF3399"/>
                </a:solidFill>
              </a:rPr>
              <a:t>сдаче нормативов  комплекса ГТО</a:t>
            </a:r>
            <a:r>
              <a:rPr lang="ru-RU" altLang="ru-RU" sz="2000" b="1" dirty="0">
                <a:solidFill>
                  <a:srgbClr val="006600"/>
                </a:solidFill>
              </a:rPr>
              <a:t> в учебных </a:t>
            </a:r>
            <a:r>
              <a:rPr lang="ru-RU" altLang="ru-RU" sz="2000" b="1" dirty="0" smtClean="0">
                <a:solidFill>
                  <a:srgbClr val="006600"/>
                </a:solidFill>
              </a:rPr>
              <a:t>заведениях Ярославской области в 2013 г.</a:t>
            </a:r>
            <a:r>
              <a:rPr lang="ru-RU" altLang="ru-RU" sz="1400" b="1" dirty="0">
                <a:solidFill>
                  <a:srgbClr val="06BA0F"/>
                </a:solidFill>
              </a:rPr>
              <a:t>	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/>
              <a:t>			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/>
              <a:t>			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/>
              <a:t>			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/>
              <a:t>		</a:t>
            </a:r>
            <a:r>
              <a:rPr lang="ru-RU" altLang="ru-RU" sz="1400" b="1" dirty="0"/>
              <a:t>			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/>
              <a:t>			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/>
              <a:t>			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/>
              <a:t>			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altLang="ru-RU" sz="1400" dirty="0"/>
              <a:t>			</a:t>
            </a:r>
          </a:p>
        </p:txBody>
      </p:sp>
      <p:sp>
        <p:nvSpPr>
          <p:cNvPr id="25649" name="Rectangle 49"/>
          <p:cNvSpPr>
            <a:spLocks noGrp="1" noChangeArrowheads="1"/>
          </p:cNvSpPr>
          <p:nvPr>
            <p:ph type="body" sz="half" idx="2"/>
          </p:nvPr>
        </p:nvSpPr>
        <p:spPr>
          <a:xfrm>
            <a:off x="4872038" y="1600200"/>
            <a:ext cx="3814762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2000" dirty="0"/>
          </a:p>
        </p:txBody>
      </p:sp>
      <p:pic>
        <p:nvPicPr>
          <p:cNvPr id="25644" name="Picture 44" descr="80_w1000_h8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672681"/>
            <a:ext cx="7127876" cy="429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6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7541"/>
            <a:ext cx="8147248" cy="491343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89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6" name="Rectangle 8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hlink"/>
                </a:solidFill>
              </a:rPr>
              <a:t>Результаты</a:t>
            </a:r>
            <a:r>
              <a:rPr lang="ru-RU" altLang="ru-RU" sz="3600" b="1" dirty="0">
                <a:solidFill>
                  <a:srgbClr val="0000FF"/>
                </a:solidFill>
              </a:rPr>
              <a:t> сдачи ГТО в нашей школе</a:t>
            </a:r>
            <a:endParaRPr lang="ru-RU" altLang="ru-RU" sz="3600" b="1" dirty="0" smtClean="0">
              <a:solidFill>
                <a:schemeClr val="hlink"/>
              </a:solidFill>
            </a:endParaRPr>
          </a:p>
        </p:txBody>
      </p:sp>
      <p:sp>
        <p:nvSpPr>
          <p:cNvPr id="150539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250825" y="1484313"/>
            <a:ext cx="4038600" cy="4525962"/>
          </a:xfrm>
        </p:spPr>
        <p:txBody>
          <a:bodyPr>
            <a:normAutofit fontScale="92500"/>
          </a:bodyPr>
          <a:lstStyle/>
          <a:p>
            <a:pPr algn="ctr">
              <a:buFont typeface="Arial" charset="0"/>
              <a:buNone/>
            </a:pPr>
            <a:r>
              <a:rPr lang="ru-RU" altLang="ru-RU" sz="1800" b="1" dirty="0" smtClean="0">
                <a:latin typeface="Times New Roman" pitchFamily="18" charset="0"/>
              </a:rPr>
              <a:t>В результате утверждения плана мероприятий, направленных на возрождение в Ярославской области движения по сдаче норм физкультурного комплекса «Готов к труду и обороне»  в школе со 2 по 11 класс принимались нормативы ГТО. Основу комплекса  составляют виды испытаний и нормы, предназначенные для определения уровня развития основных физических качеств (силы, быстроты, выносливости и др.) и уровня овладения основными прикладными навыками (бега на лыжах, метаний и</a:t>
            </a:r>
            <a:r>
              <a:rPr lang="ru-RU" altLang="ru-RU" sz="1800" dirty="0" smtClean="0">
                <a:latin typeface="Times New Roman" pitchFamily="18" charset="0"/>
              </a:rPr>
              <a:t> др.).</a:t>
            </a:r>
          </a:p>
        </p:txBody>
      </p:sp>
      <p:graphicFrame>
        <p:nvGraphicFramePr>
          <p:cNvPr id="150535" name="Содержимое 6"/>
          <p:cNvGraphicFramePr>
            <a:graphicFrameLocks noGrp="1"/>
          </p:cNvGraphicFramePr>
          <p:nvPr>
            <p:ph sz="half" idx="4294967295"/>
          </p:nvPr>
        </p:nvGraphicFramePr>
        <p:xfrm>
          <a:off x="4572000" y="2060575"/>
          <a:ext cx="4300538" cy="430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Диаграмма" r:id="rId3" imgW="3781408" imgH="3695831" progId="Excel.Chart.8">
                  <p:embed/>
                </p:oleObj>
              </mc:Choice>
              <mc:Fallback>
                <p:oleObj name="Диаграмма" r:id="rId3" imgW="3781408" imgH="369583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60575"/>
                        <a:ext cx="4300538" cy="430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4572000" y="1341438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>
                <a:latin typeface="Times New Roman" pitchFamily="18" charset="0"/>
              </a:rPr>
              <a:t>Процент учеников  от общего количества сдавших нормы ГТО</a:t>
            </a:r>
          </a:p>
        </p:txBody>
      </p:sp>
    </p:spTree>
    <p:extLst>
      <p:ext uri="{BB962C8B-B14F-4D97-AF65-F5344CB8AC3E}">
        <p14:creationId xmlns:p14="http://schemas.microsoft.com/office/powerpoint/2010/main" val="30134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0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9" grpId="0" build="p"/>
      <p:bldOleChart spid="150535" grpId="0"/>
      <p:bldP spid="1505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35280" cy="2520280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4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«От значка ГТО – к олимпийской медали!»</a:t>
            </a:r>
          </a:p>
        </p:txBody>
      </p:sp>
      <p:pic>
        <p:nvPicPr>
          <p:cNvPr id="4" name="Рисунок 3" descr="ГТО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25" y="1585421"/>
            <a:ext cx="2417287" cy="23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ГТО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36" y="2780928"/>
            <a:ext cx="2475223" cy="244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ГТО_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96232"/>
            <a:ext cx="2439297" cy="2279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2698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6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347</Words>
  <Application>Microsoft Office PowerPoint</Application>
  <PresentationFormat>Экран (4:3)</PresentationFormat>
  <Paragraphs>46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Batang</vt:lpstr>
      <vt:lpstr>Arial</vt:lpstr>
      <vt:lpstr>Arial Black</vt:lpstr>
      <vt:lpstr>Calibri</vt:lpstr>
      <vt:lpstr>Times New Roman</vt:lpstr>
      <vt:lpstr>Wingdings</vt:lpstr>
      <vt:lpstr>Wingdings 3</vt:lpstr>
      <vt:lpstr>Тема Office</vt:lpstr>
      <vt:lpstr>Специальное оформление</vt:lpstr>
      <vt:lpstr>Диаграмма</vt:lpstr>
      <vt:lpstr>ГТО в нашей школе</vt:lpstr>
      <vt:lpstr>«НОРМЫ ГТО-НОРМЫ ЖИЗНИ»</vt:lpstr>
      <vt:lpstr>Презентация PowerPoint</vt:lpstr>
      <vt:lpstr>Для чего возрождают комплекс ГТО в нашей стране?</vt:lpstr>
      <vt:lpstr>Результаты  сдачи ГТО в нашей школе</vt:lpstr>
      <vt:lpstr> Использование современных образовательных технологий</vt:lpstr>
      <vt:lpstr>Презентация PowerPoint</vt:lpstr>
      <vt:lpstr>Результаты сдачи ГТО в нашей школе</vt:lpstr>
      <vt:lpstr>Презентация PowerPoint</vt:lpstr>
      <vt:lpstr> Указ Президента Российской Федерации «О Всероссийском физкультурно-спортивном комплексе «Готов к труду и обороне» (ГТО)»  от 04.03.2014 года      </vt:lpstr>
      <vt:lpstr>Презентация PowerPoint</vt:lpstr>
      <vt:lpstr>Результаты  выполнивших нормы ГТО от общего количества учащихся.</vt:lpstr>
      <vt:lpstr>  ЕГЭ плюс ГТО?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Comp</cp:lastModifiedBy>
  <cp:revision>40</cp:revision>
  <dcterms:created xsi:type="dcterms:W3CDTF">2009-01-08T12:15:48Z</dcterms:created>
  <dcterms:modified xsi:type="dcterms:W3CDTF">2018-04-02T08:34:21Z</dcterms:modified>
</cp:coreProperties>
</file>